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72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1" r:id="rId15"/>
    <p:sldId id="265" r:id="rId16"/>
  </p:sldIdLst>
  <p:sldSz cx="14630400" cy="8229600"/>
  <p:notesSz cx="8229600" cy="14630400"/>
  <p:embeddedFontLst>
    <p:embeddedFont>
      <p:font typeface="Asar" panose="020B0604020202020204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Saira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87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DCC054-6795-F4BE-65AD-9E0F548CD2BC}"/>
              </a:ext>
            </a:extLst>
          </p:cNvPr>
          <p:cNvSpPr txBox="1"/>
          <p:nvPr/>
        </p:nvSpPr>
        <p:spPr>
          <a:xfrm>
            <a:off x="2821258" y="453614"/>
            <a:ext cx="8987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2"/>
                </a:solidFill>
                <a:latin typeface="Asar" panose="020B0604020202020204" charset="0"/>
                <a:cs typeface="Asar" panose="020B0604020202020204" charset="0"/>
              </a:rPr>
              <a:t>DSA0199 -  OBJECT ORIENTED PROGRAMING WITH C ++ USING ENCAPSULATION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390F5-7909-9447-8651-18DD185A9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78" y="358159"/>
            <a:ext cx="2330605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C30C42-0F92-0F27-1D9E-8E0DDDF57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608" y="358158"/>
            <a:ext cx="2330605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FE2F9-D0F9-D2D7-45C0-BE5738439E90}"/>
              </a:ext>
            </a:extLst>
          </p:cNvPr>
          <p:cNvSpPr txBox="1"/>
          <p:nvPr/>
        </p:nvSpPr>
        <p:spPr>
          <a:xfrm>
            <a:off x="7558666" y="5900305"/>
            <a:ext cx="8987883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4000" dirty="0">
                <a:solidFill>
                  <a:schemeClr val="bg2"/>
                </a:solidFill>
                <a:latin typeface="Asar" panose="020B0604020202020204" charset="0"/>
                <a:cs typeface="Asar" panose="020B0604020202020204" charset="0"/>
              </a:rPr>
              <a:t>         BALAJI D 192211929))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4000" dirty="0">
                <a:solidFill>
                  <a:schemeClr val="bg2"/>
                </a:solidFill>
                <a:latin typeface="Asar" panose="020B0604020202020204" charset="0"/>
                <a:cs typeface="Asar" panose="020B0604020202020204" charset="0"/>
              </a:rPr>
              <a:t>         BALAJI M 192211727)))</a:t>
            </a:r>
          </a:p>
          <a:p>
            <a:endParaRPr lang="en-IN" sz="4000" dirty="0">
              <a:solidFill>
                <a:schemeClr val="bg2"/>
              </a:solidFill>
              <a:latin typeface="Asar" panose="020B0604020202020204" charset="0"/>
              <a:cs typeface="Asar" panose="020B0604020202020204" charset="0"/>
            </a:endParaRPr>
          </a:p>
          <a:p>
            <a:endParaRPr lang="en-IN" sz="4000" dirty="0">
              <a:solidFill>
                <a:schemeClr val="bg2"/>
              </a:solidFill>
              <a:latin typeface="Asar" panose="020B0604020202020204" charset="0"/>
              <a:cs typeface="Asar" panose="020B0604020202020204" charset="0"/>
            </a:endParaRPr>
          </a:p>
          <a:p>
            <a:endParaRPr lang="en-IN" sz="4000" dirty="0">
              <a:solidFill>
                <a:schemeClr val="bg2"/>
              </a:solidFill>
              <a:latin typeface="Asar" panose="020B0604020202020204" charset="0"/>
              <a:cs typeface="Asar" panose="020B0604020202020204" charset="0"/>
            </a:endParaRPr>
          </a:p>
          <a:p>
            <a:endParaRPr lang="en-IN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49D20-2BF7-2949-65CD-95113FEC8AE9}"/>
              </a:ext>
            </a:extLst>
          </p:cNvPr>
          <p:cNvSpPr txBox="1"/>
          <p:nvPr/>
        </p:nvSpPr>
        <p:spPr>
          <a:xfrm>
            <a:off x="423746" y="5490403"/>
            <a:ext cx="43266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2"/>
              </a:solidFill>
              <a:latin typeface="Asar" panose="020B0604020202020204" charset="0"/>
              <a:cs typeface="Asar" panose="020B0604020202020204" charset="0"/>
            </a:endParaRPr>
          </a:p>
          <a:p>
            <a:r>
              <a:rPr lang="en-IN" sz="4000" dirty="0">
                <a:solidFill>
                  <a:schemeClr val="bg2"/>
                </a:solidFill>
                <a:latin typeface="Asar" panose="020B0604020202020204" charset="0"/>
                <a:cs typeface="Asar" panose="020B0604020202020204" charset="0"/>
              </a:rPr>
              <a:t>     Guided by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4000" dirty="0">
                <a:solidFill>
                  <a:schemeClr val="bg2"/>
                </a:solidFill>
                <a:latin typeface="Asar" panose="020B0604020202020204" charset="0"/>
                <a:cs typeface="Asar" panose="020B0604020202020204" charset="0"/>
              </a:rPr>
              <a:t>S JAYANTHI</a:t>
            </a:r>
          </a:p>
          <a:p>
            <a:endParaRPr lang="en-IN" sz="4000" dirty="0">
              <a:solidFill>
                <a:schemeClr val="bg2"/>
              </a:solidFill>
              <a:latin typeface="Asar" panose="020B0604020202020204" charset="0"/>
              <a:cs typeface="Asar" panose="020B0604020202020204" charset="0"/>
            </a:endParaRPr>
          </a:p>
          <a:p>
            <a:endParaRPr lang="en-IN" sz="4000" dirty="0">
              <a:solidFill>
                <a:schemeClr val="bg2"/>
              </a:solidFill>
              <a:latin typeface="Asar" panose="020B0604020202020204" charset="0"/>
              <a:cs typeface="Asar" panose="020B0604020202020204" charset="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867F37B8-04E3-2A09-9633-DF2110E0F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59" y="2682538"/>
            <a:ext cx="7428514" cy="3154457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BFC2A572-FBAF-C7F0-4307-1123848C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273" y="2682538"/>
            <a:ext cx="6222382" cy="3217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54BFC1-1513-A8F3-9FE1-599807E24ACA}"/>
              </a:ext>
            </a:extLst>
          </p:cNvPr>
          <p:cNvSpPr txBox="1"/>
          <p:nvPr/>
        </p:nvSpPr>
        <p:spPr>
          <a:xfrm>
            <a:off x="12645483" y="7769148"/>
            <a:ext cx="19849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748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A38E217-106C-504F-E0F3-B9508D659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86BC7B4-0D7E-5699-BE21-B326EBEF35DF}"/>
              </a:ext>
            </a:extLst>
          </p:cNvPr>
          <p:cNvSpPr/>
          <p:nvPr/>
        </p:nvSpPr>
        <p:spPr>
          <a:xfrm>
            <a:off x="6234470" y="756285"/>
            <a:ext cx="7647861" cy="133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Limitations and Extensions of SLR Parsing</a:t>
            </a:r>
            <a:endParaRPr lang="en-US" sz="42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7BE21B0-999B-5FAE-3771-09ADC5DC4EDB}"/>
              </a:ext>
            </a:extLst>
          </p:cNvPr>
          <p:cNvSpPr/>
          <p:nvPr/>
        </p:nvSpPr>
        <p:spPr>
          <a:xfrm>
            <a:off x="6234470" y="2412802"/>
            <a:ext cx="764786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SLR parsing is a widely used technique, it has limitations. Some grammars may be too complex for SLR parsing to handle effectively.</a:t>
            </a:r>
            <a:endParaRPr lang="en-US" sz="1650" dirty="0"/>
          </a:p>
        </p:txBody>
      </p:sp>
      <p:sp>
        <p:nvSpPr>
          <p:cNvPr id="6" name="Shape 8">
            <a:extLst>
              <a:ext uri="{FF2B5EF4-FFF2-40B4-BE49-F238E27FC236}">
                <a16:creationId xmlns:a16="http://schemas.microsoft.com/office/drawing/2014/main" id="{31C3B0C1-9E9D-A373-BF18-3A35373DFCA9}"/>
              </a:ext>
            </a:extLst>
          </p:cNvPr>
          <p:cNvSpPr/>
          <p:nvPr/>
        </p:nvSpPr>
        <p:spPr>
          <a:xfrm>
            <a:off x="6234470" y="5853946"/>
            <a:ext cx="7647861" cy="1619250"/>
          </a:xfrm>
          <a:prstGeom prst="roundRect">
            <a:avLst>
              <a:gd name="adj" fmla="val 11881"/>
            </a:avLst>
          </a:prstGeom>
          <a:noFill/>
          <a:ln w="22860">
            <a:noFill/>
            <a:prstDash val="solid"/>
          </a:ln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C29C5F26-128C-DBC5-5D5D-6434C9B2B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417332"/>
            <a:ext cx="9144000" cy="481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61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20D9B45-626C-A5A6-6B74-A60EF76A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40F84B8-043F-4ACA-4750-C6C9B37841AD}"/>
              </a:ext>
            </a:extLst>
          </p:cNvPr>
          <p:cNvSpPr/>
          <p:nvPr/>
        </p:nvSpPr>
        <p:spPr>
          <a:xfrm>
            <a:off x="793790" y="7491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Constructing the SLR Parsing Table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BB19ACB-05F0-9BE7-2735-9AC1CCAC377A}"/>
              </a:ext>
            </a:extLst>
          </p:cNvPr>
          <p:cNvSpPr/>
          <p:nvPr/>
        </p:nvSpPr>
        <p:spPr>
          <a:xfrm>
            <a:off x="793790" y="2506860"/>
            <a:ext cx="7556421" cy="4973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SLR parsing table is a key component of the SLR parsing algorithm. It contains information on actions and goto transitions for each state and input symbol.</a:t>
            </a:r>
          </a:p>
          <a:p>
            <a:pPr>
              <a:lnSpc>
                <a:spcPts val="2850"/>
              </a:lnSpc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SLR parsing is essential for constructing efficient and accurate compilers for various programming languages.</a:t>
            </a:r>
          </a:p>
          <a:p>
            <a:pPr>
              <a:lnSpc>
                <a:spcPts val="2850"/>
              </a:lnSpc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Interpreters use SLR parsing to analyze and execute program code line by line.</a:t>
            </a:r>
            <a:endParaRPr lang="en-US" sz="1800" dirty="0"/>
          </a:p>
          <a:p>
            <a:pPr>
              <a:lnSpc>
                <a:spcPts val="2850"/>
              </a:lnSpc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 editors can use SLR parsing to provide syntax highlighting and error detection for various programming languages.</a:t>
            </a:r>
            <a:endParaRPr lang="en-US" sz="1800" dirty="0"/>
          </a:p>
          <a:p>
            <a:pPr>
              <a:lnSpc>
                <a:spcPts val="2850"/>
              </a:lnSpc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Databases can leverage SLR parsing for parsing and validating query languages.</a:t>
            </a:r>
            <a:endParaRPr lang="en-US" sz="1800" dirty="0"/>
          </a:p>
          <a:p>
            <a:pPr>
              <a:lnSpc>
                <a:spcPts val="2850"/>
              </a:lnSpc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SLR parsing algorithm involves constructing a parsing table and using it to guide the parsing process. The algorithm iterates through the input tokens, making decisions based on the current state and the input symbol.</a:t>
            </a:r>
            <a:endParaRPr lang="en-US" sz="1800" dirty="0"/>
          </a:p>
          <a:p>
            <a:pPr>
              <a:lnSpc>
                <a:spcPts val="2850"/>
              </a:lnSpc>
            </a:pPr>
            <a:endParaRPr lang="en-US" sz="180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12407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44DDB3D-BEA0-EE27-2D5A-66E0BB2C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2C2AF13-CDC4-8437-D57E-B59A0D494182}"/>
              </a:ext>
            </a:extLst>
          </p:cNvPr>
          <p:cNvSpPr/>
          <p:nvPr/>
        </p:nvSpPr>
        <p:spPr>
          <a:xfrm>
            <a:off x="6280190" y="970717"/>
            <a:ext cx="6123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Context and Motivation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F2C4163-1BC7-C2E1-4024-2D38E96F2416}"/>
              </a:ext>
            </a:extLst>
          </p:cNvPr>
          <p:cNvSpPr/>
          <p:nvPr/>
        </p:nvSpPr>
        <p:spPr>
          <a:xfrm>
            <a:off x="5791200" y="2019656"/>
            <a:ext cx="8686800" cy="5638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SLR parsing is a powerful tool for understanding the structure of programming languages. It enables efficient and robust parsing, ensuring correct interpretation of code.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Formal grammars provide a mathematical framework for defining the syntax of languages. Parsing involves analyzing an input string to determine if it conforms to the rules of a given grammar.</a:t>
            </a:r>
            <a:endParaRPr lang="en-US" sz="1750" dirty="0"/>
          </a:p>
          <a:p>
            <a:pPr>
              <a:lnSpc>
                <a:spcPts val="2850"/>
              </a:lnSpc>
            </a:pPr>
            <a:r>
              <a:rPr lang="en-US" sz="1800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Grammar</a:t>
            </a:r>
            <a:endParaRPr lang="en-US" sz="1800" dirty="0"/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formal grammar consists of a set of symbols, production rules, and a start symbol.</a:t>
            </a:r>
            <a:endParaRPr lang="en-US" sz="1750" dirty="0"/>
          </a:p>
          <a:p>
            <a:pPr>
              <a:lnSpc>
                <a:spcPts val="2850"/>
              </a:lnSpc>
            </a:pPr>
            <a:r>
              <a:rPr lang="en-US" sz="1800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Parsing</a:t>
            </a:r>
            <a:endParaRPr lang="en-US" sz="1800" dirty="0"/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Parsing aims to construct a parse tree representing the syntactic structure of the input string.</a:t>
            </a:r>
            <a:endParaRPr lang="en-US" sz="1750" dirty="0"/>
          </a:p>
          <a:p>
            <a:pPr>
              <a:lnSpc>
                <a:spcPts val="2850"/>
              </a:lnSpc>
            </a:pPr>
            <a:r>
              <a:rPr lang="en-US" sz="1800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SLR Parsing</a:t>
            </a:r>
            <a:endParaRPr lang="en-US" sz="1800" dirty="0"/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SLR parsing is a bottom-up approach where the parser starts from the input tokens and gradually builds a parse tree.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E01BA-5761-F266-AE7F-BF28B642CB0A}"/>
              </a:ext>
            </a:extLst>
          </p:cNvPr>
          <p:cNvSpPr txBox="1"/>
          <p:nvPr/>
        </p:nvSpPr>
        <p:spPr>
          <a:xfrm>
            <a:off x="12645483" y="7750098"/>
            <a:ext cx="19849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89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C5F63E3-E831-96FB-41D7-9A576767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0C96E-3407-CCF9-F088-C9EDD63568F0}"/>
              </a:ext>
            </a:extLst>
          </p:cNvPr>
          <p:cNvSpPr txBox="1"/>
          <p:nvPr/>
        </p:nvSpPr>
        <p:spPr>
          <a:xfrm>
            <a:off x="6267450" y="498351"/>
            <a:ext cx="7391400" cy="667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Handling Conflicts in SLR Parsing</a:t>
            </a:r>
            <a:endParaRPr lang="en-US" sz="3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C758905-962D-D7D6-A763-99C9291BC86B}"/>
              </a:ext>
            </a:extLst>
          </p:cNvPr>
          <p:cNvSpPr/>
          <p:nvPr/>
        </p:nvSpPr>
        <p:spPr>
          <a:xfrm>
            <a:off x="6058495" y="1549837"/>
            <a:ext cx="7809309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Conflicts arise when the parsing table specifies multiple actions for a given state and input symbol. This situation can lead to ambiguities in parsing and errors in the output.</a:t>
            </a:r>
            <a:endParaRPr lang="en-US" sz="15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9824A69C-BB66-3A34-B468-CCB1A1815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745" y="2679740"/>
            <a:ext cx="953453" cy="1525548"/>
          </a:xfrm>
          <a:prstGeom prst="rect">
            <a:avLst/>
          </a:prstGeom>
        </p:spPr>
      </p:pic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E70931A7-C310-4A03-F301-EAFA4ED9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745" y="4205288"/>
            <a:ext cx="953453" cy="1525548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EB455BE9-51B8-7FBB-BE95-5AF991DB7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745" y="5730835"/>
            <a:ext cx="953453" cy="152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85E83F-37DE-7FCC-A730-47F451D31E4A}"/>
              </a:ext>
            </a:extLst>
          </p:cNvPr>
          <p:cNvSpPr txBox="1"/>
          <p:nvPr/>
        </p:nvSpPr>
        <p:spPr>
          <a:xfrm>
            <a:off x="7315200" y="2810053"/>
            <a:ext cx="7315200" cy="37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Shift-Reduce Conflict</a:t>
            </a:r>
            <a:endParaRPr lang="en-US" sz="18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289B0006-043B-4153-6104-D6FEA7E8B274}"/>
              </a:ext>
            </a:extLst>
          </p:cNvPr>
          <p:cNvSpPr/>
          <p:nvPr/>
        </p:nvSpPr>
        <p:spPr>
          <a:xfrm>
            <a:off x="7393186" y="3282553"/>
            <a:ext cx="6569869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Occurs when a state can either shift an input symbol or reduce a portion of the stack.</a:t>
            </a:r>
            <a:endParaRPr lang="en-US" sz="15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D587C349-2982-2227-3148-CC5BE590FC08}"/>
              </a:ext>
            </a:extLst>
          </p:cNvPr>
          <p:cNvSpPr/>
          <p:nvPr/>
        </p:nvSpPr>
        <p:spPr>
          <a:xfrm>
            <a:off x="7393186" y="4395907"/>
            <a:ext cx="261104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Reduce-Reduce Conflict</a:t>
            </a:r>
            <a:endParaRPr lang="en-US" sz="185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CBBD0848-1D08-A6C6-52BA-9104252B6A5D}"/>
              </a:ext>
            </a:extLst>
          </p:cNvPr>
          <p:cNvSpPr/>
          <p:nvPr/>
        </p:nvSpPr>
        <p:spPr>
          <a:xfrm>
            <a:off x="7393186" y="4808101"/>
            <a:ext cx="656986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Occurs when a state can reduce the stack using multiple production rules.</a:t>
            </a:r>
            <a:endParaRPr lang="en-US" sz="15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45E83E82-1C3B-1FB4-B165-637C899FE387}"/>
              </a:ext>
            </a:extLst>
          </p:cNvPr>
          <p:cNvSpPr/>
          <p:nvPr/>
        </p:nvSpPr>
        <p:spPr>
          <a:xfrm>
            <a:off x="7393186" y="5921454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Conflict Resolution</a:t>
            </a:r>
            <a:endParaRPr lang="en-US" sz="185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574D1D5C-B832-D4C9-5225-5F4AC89DEB4A}"/>
              </a:ext>
            </a:extLst>
          </p:cNvPr>
          <p:cNvSpPr/>
          <p:nvPr/>
        </p:nvSpPr>
        <p:spPr>
          <a:xfrm>
            <a:off x="7393186" y="6333649"/>
            <a:ext cx="6569869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SLR parsing uses a simple conflict resolution strategy, but it may not always be effective in handling all conflicts.</a:t>
            </a:r>
            <a:endParaRPr 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DBD17-DDAC-B2AC-10E9-1F90B84E1804}"/>
              </a:ext>
            </a:extLst>
          </p:cNvPr>
          <p:cNvSpPr txBox="1"/>
          <p:nvPr/>
        </p:nvSpPr>
        <p:spPr>
          <a:xfrm>
            <a:off x="12645483" y="7750098"/>
            <a:ext cx="19849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57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698" y="525304"/>
            <a:ext cx="7807404" cy="1193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Practical Considerations and Applications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4698" y="2004893"/>
            <a:ext cx="7807404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SLR parsing plays a crucial role in compiler design, providing a foundation for language processing and analysis. It is a powerful tool for understanding and interpreting program code.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98" y="3136225"/>
            <a:ext cx="477322" cy="4773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4698" y="3804404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Compilers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154698" y="4217313"/>
            <a:ext cx="3760470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SLR parsing is essential for constructing efficient and accurate compilers for various programming languages.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513" y="3136225"/>
            <a:ext cx="477322" cy="4773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1513" y="3804404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Interpreters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0201513" y="4217313"/>
            <a:ext cx="3760589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Interpreters use SLR parsing to analyze and execute program code line by line.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98" y="5706666"/>
            <a:ext cx="477322" cy="4773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54698" y="6374844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Text Editors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154698" y="6787753"/>
            <a:ext cx="3760470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 editors can use SLR parsing to provide syntax highlighting and error detection for various programming languages.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513" y="5706666"/>
            <a:ext cx="477322" cy="47732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1513" y="6374844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Databases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0201513" y="6787753"/>
            <a:ext cx="3760589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Databases can leverage SLR parsing for parsing and validating query languages.</a:t>
            </a:r>
            <a:endParaRPr 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F3214-1EB1-101E-9339-B7C717DCDC03}"/>
              </a:ext>
            </a:extLst>
          </p:cNvPr>
          <p:cNvSpPr txBox="1"/>
          <p:nvPr/>
        </p:nvSpPr>
        <p:spPr>
          <a:xfrm>
            <a:off x="12645483" y="7750098"/>
            <a:ext cx="19849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331" y="594003"/>
            <a:ext cx="5323761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Applications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5331" y="1685211"/>
            <a:ext cx="1313973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finds extensive applications in compiler design, software development, and related fields.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1" y="2265521"/>
            <a:ext cx="6410206" cy="39618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331" y="6493431"/>
            <a:ext cx="266188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Compiler Design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45331" y="6953964"/>
            <a:ext cx="641020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is a core component in compiler design, ensuring accurate analysis and translation of programming languages.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63" y="2265521"/>
            <a:ext cx="6410206" cy="39618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74863" y="6493431"/>
            <a:ext cx="266188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Language Processing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474863" y="6953964"/>
            <a:ext cx="641020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is used in various language processing tasks, such as natural language processing, text analysis, and code understanding.</a:t>
            </a:r>
            <a:endParaRPr lang="en-US" sz="1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0EF13-5879-7E81-0C15-CE272134EE09}"/>
              </a:ext>
            </a:extLst>
          </p:cNvPr>
          <p:cNvSpPr txBox="1"/>
          <p:nvPr/>
        </p:nvSpPr>
        <p:spPr>
          <a:xfrm>
            <a:off x="12645483" y="7750098"/>
            <a:ext cx="19849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253139"/>
            <a:ext cx="7416403" cy="1064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198" y="3687723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(Simple LR) parsing is a powerful technique for recognizing and parsing context-free grammars. It leverages the LR parsing approach, providing a more efficient and deterministic method for analyzing language constructs.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556307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18" y="5570696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5544622"/>
            <a:ext cx="2052757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by Balaji dasetti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F143-3FBD-67FC-9A73-B630B2619936}"/>
              </a:ext>
            </a:extLst>
          </p:cNvPr>
          <p:cNvSpPr txBox="1"/>
          <p:nvPr/>
        </p:nvSpPr>
        <p:spPr>
          <a:xfrm>
            <a:off x="12645483" y="7746846"/>
            <a:ext cx="19849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C6CBE653-8585-63DA-1A91-F25F6AB08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438" y="6199563"/>
            <a:ext cx="379690" cy="379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D28244-F76E-4360-D2CB-9E3653E597B7}"/>
              </a:ext>
            </a:extLst>
          </p:cNvPr>
          <p:cNvSpPr txBox="1"/>
          <p:nvPr/>
        </p:nvSpPr>
        <p:spPr>
          <a:xfrm>
            <a:off x="6745128" y="6022377"/>
            <a:ext cx="7315200" cy="51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by Balaji Mannam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051" y="621506"/>
            <a:ext cx="5650468" cy="706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Context and Motivation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1051" y="1666756"/>
            <a:ext cx="7561898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finds applications in various areas, particularly compiler design, where it's crucial for analyzing and translating programming languages.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1051" y="2898100"/>
            <a:ext cx="508516" cy="50851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7264" y="2982873"/>
            <a:ext cx="15597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25548" y="2898100"/>
            <a:ext cx="2825234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25548" y="3386733"/>
            <a:ext cx="2933462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offers a more efficient and deterministic approach compared to other parsing methods, enabling faster and more reliable analysis of language constructs.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4990" y="2898100"/>
            <a:ext cx="508516" cy="50851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43939" y="2982873"/>
            <a:ext cx="190619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19487" y="2898100"/>
            <a:ext cx="2825234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Error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19487" y="3386733"/>
            <a:ext cx="2933462" cy="2168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It effectively detects syntax errors in code, providing valuable feedback to developers for resolving issues and improving program quality.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1051" y="6397228"/>
            <a:ext cx="508516" cy="50851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0833" y="6482001"/>
            <a:ext cx="188833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25548" y="6397228"/>
            <a:ext cx="2925842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Context-Free Grammars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25548" y="6885861"/>
            <a:ext cx="6827401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works well with context-free grammars, a common representation for programming language syntax.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194" y="500777"/>
            <a:ext cx="4541996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Algorithm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2194" y="1340882"/>
            <a:ext cx="7872413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SLR parsing algorithm proceeds through a sequence of actions based on the current state and the input symbol.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83179" y="2126456"/>
            <a:ext cx="22860" cy="5602367"/>
          </a:xfrm>
          <a:prstGeom prst="roundRect">
            <a:avLst>
              <a:gd name="adj" fmla="val 333803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576120" y="2523649"/>
            <a:ext cx="635794" cy="22860"/>
          </a:xfrm>
          <a:prstGeom prst="roundRect">
            <a:avLst>
              <a:gd name="adj" fmla="val 333803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6190238" y="2330768"/>
            <a:ext cx="408742" cy="40874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31922" y="2398871"/>
            <a:ext cx="12537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393781" y="2308027"/>
            <a:ext cx="2270998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Initialization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393781" y="2700695"/>
            <a:ext cx="660082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parser starts in the initial state, with an empty stack and an input string.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576120" y="3751659"/>
            <a:ext cx="635794" cy="22860"/>
          </a:xfrm>
          <a:prstGeom prst="roundRect">
            <a:avLst>
              <a:gd name="adj" fmla="val 333803"/>
            </a:avLst>
          </a:prstGeom>
          <a:solidFill>
            <a:srgbClr val="194A99"/>
          </a:solidFill>
          <a:ln/>
        </p:spPr>
      </p:sp>
      <p:sp>
        <p:nvSpPr>
          <p:cNvPr id="12" name="Shape 9"/>
          <p:cNvSpPr/>
          <p:nvPr/>
        </p:nvSpPr>
        <p:spPr>
          <a:xfrm>
            <a:off x="6190238" y="3558778"/>
            <a:ext cx="408742" cy="40874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17992" y="3626882"/>
            <a:ext cx="1531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393781" y="3536037"/>
            <a:ext cx="2270998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Shift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393781" y="3928705"/>
            <a:ext cx="6600825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If the current state and input symbol correspond to a shift action, the symbol is pushed onto the stack, and the state is updated.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576120" y="5270302"/>
            <a:ext cx="635794" cy="22860"/>
          </a:xfrm>
          <a:prstGeom prst="roundRect">
            <a:avLst>
              <a:gd name="adj" fmla="val 333803"/>
            </a:avLst>
          </a:prstGeom>
          <a:solidFill>
            <a:srgbClr val="194A99"/>
          </a:solidFill>
          <a:ln/>
        </p:spPr>
      </p:sp>
      <p:sp>
        <p:nvSpPr>
          <p:cNvPr id="17" name="Shape 14"/>
          <p:cNvSpPr/>
          <p:nvPr/>
        </p:nvSpPr>
        <p:spPr>
          <a:xfrm>
            <a:off x="6190238" y="5077420"/>
            <a:ext cx="408742" cy="40874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18706" y="5145524"/>
            <a:ext cx="15180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393781" y="5054679"/>
            <a:ext cx="2270998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Reduce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393781" y="5447348"/>
            <a:ext cx="6600825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If a reduction is possible, the parser replaces the top symbols on the stack with the corresponding non-terminal, based on the grammar rules.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6576120" y="6788944"/>
            <a:ext cx="635794" cy="22860"/>
          </a:xfrm>
          <a:prstGeom prst="roundRect">
            <a:avLst>
              <a:gd name="adj" fmla="val 333803"/>
            </a:avLst>
          </a:prstGeom>
          <a:solidFill>
            <a:srgbClr val="194A99"/>
          </a:solidFill>
          <a:ln/>
        </p:spPr>
      </p:sp>
      <p:sp>
        <p:nvSpPr>
          <p:cNvPr id="22" name="Shape 19"/>
          <p:cNvSpPr/>
          <p:nvPr/>
        </p:nvSpPr>
        <p:spPr>
          <a:xfrm>
            <a:off x="6190238" y="6596063"/>
            <a:ext cx="408742" cy="40874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318587" y="6664166"/>
            <a:ext cx="15204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7393781" y="6573322"/>
            <a:ext cx="2270998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Acceptance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7393781" y="6965990"/>
            <a:ext cx="6600825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If the input is fully processed and the stack contains only the start symbol, the input is accepted.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AB8A0-AF62-66C6-E180-2261D8F6042B}"/>
              </a:ext>
            </a:extLst>
          </p:cNvPr>
          <p:cNvSpPr txBox="1"/>
          <p:nvPr/>
        </p:nvSpPr>
        <p:spPr>
          <a:xfrm>
            <a:off x="12645483" y="7750098"/>
            <a:ext cx="19849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05821"/>
            <a:ext cx="819423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Table Construction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070741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An SLR parsing table is constructed using the grammar rules and a set of states representing the possible configurations of the parser.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38483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State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5017175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Each row of the table represents a state of the parsing automaton.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438483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Action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576" y="5017175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action part of the table specifies the actions (shift, reduce, or error) to take for each input symbol.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38483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Goto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5017175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goto part of the table indicates the next state to transition to when a non-terminal is encountered.</a:t>
            </a:r>
            <a:endParaRPr lang="en-US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86894-6F2A-1033-9B9D-A609F3BAE640}"/>
              </a:ext>
            </a:extLst>
          </p:cNvPr>
          <p:cNvSpPr txBox="1"/>
          <p:nvPr/>
        </p:nvSpPr>
        <p:spPr>
          <a:xfrm>
            <a:off x="12645483" y="7750098"/>
            <a:ext cx="19849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88" y="579001"/>
            <a:ext cx="4492823" cy="561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Example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8888" y="1410176"/>
            <a:ext cx="78862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Let's consider a simple grammar and an input string to illustrate the SLR parsing process.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88" y="1899761"/>
            <a:ext cx="898565" cy="1437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97010" y="2079427"/>
            <a:ext cx="22463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Input String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797010" y="2467928"/>
            <a:ext cx="671810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input string to be parsed is "id + id * id".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88" y="3337441"/>
            <a:ext cx="898565" cy="14376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97010" y="3517106"/>
            <a:ext cx="22463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Shift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797010" y="3905607"/>
            <a:ext cx="671810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parser shifts the first symbol "id" onto the stack, updating the state.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88" y="4775121"/>
            <a:ext cx="898565" cy="14376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97010" y="4954786"/>
            <a:ext cx="22463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Reduce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797010" y="5343287"/>
            <a:ext cx="6718102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Upon encountering the "+" symbol, the parser reduces the top symbols on the stack (id) to a non-terminal "expression", based on the grammar rule.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88" y="6212800"/>
            <a:ext cx="898565" cy="14376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97010" y="6392466"/>
            <a:ext cx="22463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Acceptance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797010" y="6780967"/>
            <a:ext cx="6718102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parser continues the process of shifting and reducing until the input is fully processed and the stack contains the start symbol, indicating successful parsing.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1154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Advantages and Limitations of SLR Parsing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2824282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offers advantages in terms of its efficiency and error detection capabilities, but it also has limitations that need to be considered.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4286369"/>
            <a:ext cx="3584853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5855" y="4548426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Advantages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25855" y="5081945"/>
            <a:ext cx="30607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is relatively efficient and deterministic, making it suitable for compiler design.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4286369"/>
            <a:ext cx="3584853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57524" y="4548426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Limitations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957524" y="5081945"/>
            <a:ext cx="30607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may not be able to handle all context-free grammars, and it may require manual adjustments in some cases.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0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977" y="3355181"/>
            <a:ext cx="7672983" cy="687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Conclusion and Future Directions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9977" y="4372689"/>
            <a:ext cx="130904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has proven to be a valuable tool for compiler design and language processing.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7" y="4972050"/>
            <a:ext cx="549950" cy="5499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9977" y="5741908"/>
            <a:ext cx="275022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Further Research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69977" y="6217563"/>
            <a:ext cx="4143494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Continued research in parsing techniques aims to develop even more powerful and efficient algorithms that can handle complex language constructs.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393" y="4972050"/>
            <a:ext cx="549950" cy="5499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43393" y="5741908"/>
            <a:ext cx="275022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Optimization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5243393" y="6217563"/>
            <a:ext cx="4143494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Optimizations and enhancements to the SLR parsing algorithm can improve its performance and efficiency, leading to faster and more reliable parsing.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810" y="4972050"/>
            <a:ext cx="549950" cy="5499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6810" y="5741908"/>
            <a:ext cx="275022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Applications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9716810" y="6217563"/>
            <a:ext cx="4143613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SLR parsing finds new applications in various domains, such as natural language processing, data analysis, and artificial intelligence.</a:t>
            </a:r>
            <a:endParaRPr 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7D2E5-24DB-B531-0F24-71A5CCC71DA8}"/>
              </a:ext>
            </a:extLst>
          </p:cNvPr>
          <p:cNvSpPr txBox="1"/>
          <p:nvPr/>
        </p:nvSpPr>
        <p:spPr>
          <a:xfrm>
            <a:off x="12645483" y="7769148"/>
            <a:ext cx="19849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144" y="628888"/>
            <a:ext cx="4739164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Psudocode for slr parsing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8144" y="1450419"/>
            <a:ext cx="790051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SLR parsing algorithm can be expressed in pseudocode for a clearer understanding of its logic.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08144" y="1934408"/>
            <a:ext cx="7900511" cy="5666303"/>
          </a:xfrm>
          <a:prstGeom prst="roundRect">
            <a:avLst>
              <a:gd name="adj" fmla="val 1317"/>
            </a:avLst>
          </a:prstGeom>
          <a:solidFill>
            <a:srgbClr val="001D4D"/>
          </a:solidFill>
          <a:ln/>
        </p:spPr>
      </p:sp>
      <p:sp>
        <p:nvSpPr>
          <p:cNvPr id="6" name="Shape 3"/>
          <p:cNvSpPr/>
          <p:nvPr/>
        </p:nvSpPr>
        <p:spPr>
          <a:xfrm>
            <a:off x="6099334" y="1934408"/>
            <a:ext cx="7918133" cy="5666303"/>
          </a:xfrm>
          <a:prstGeom prst="roundRect">
            <a:avLst>
              <a:gd name="adj" fmla="val 470"/>
            </a:avLst>
          </a:prstGeom>
          <a:solidFill>
            <a:srgbClr val="001D4D"/>
          </a:solidFill>
          <a:ln/>
        </p:spPr>
      </p:sp>
      <p:sp>
        <p:nvSpPr>
          <p:cNvPr id="7" name="Text 4"/>
          <p:cNvSpPr/>
          <p:nvPr/>
        </p:nvSpPr>
        <p:spPr>
          <a:xfrm>
            <a:off x="6276975" y="2067639"/>
            <a:ext cx="7562850" cy="539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slr_parse(input_string, parsing_table):
  stack = [0]  // Initial state
  input_pointer = 0
  while True:
    state = stack[-1]
    symbol = input_string[input_pointer]
    action = parsing_table[state][symbol]
    if action == "shift":
      stack.append(symbol)
      stack.append(parsing_table[state][symbol])
      input_pointer += 1
    elif action == "reduce":
      // Perform reduction based on the rule
      // ...
    elif action == "accept":
      return "Parsing successful"
    else:  // Error
      return "Syntax error"
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BF56C-7BB3-2C02-65C2-99118BF14664}"/>
              </a:ext>
            </a:extLst>
          </p:cNvPr>
          <p:cNvSpPr txBox="1"/>
          <p:nvPr/>
        </p:nvSpPr>
        <p:spPr>
          <a:xfrm>
            <a:off x="12645483" y="7750098"/>
            <a:ext cx="19849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1368</Words>
  <Application>Microsoft Office PowerPoint</Application>
  <PresentationFormat>Custom</PresentationFormat>
  <Paragraphs>134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Roboto</vt:lpstr>
      <vt:lpstr>Consolas</vt:lpstr>
      <vt:lpstr>Arial</vt:lpstr>
      <vt:lpstr>Asar</vt:lpstr>
      <vt:lpstr>Saira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balaji dasetti</cp:lastModifiedBy>
  <cp:revision>5</cp:revision>
  <dcterms:created xsi:type="dcterms:W3CDTF">2024-09-19T07:30:55Z</dcterms:created>
  <dcterms:modified xsi:type="dcterms:W3CDTF">2024-09-19T08:28:20Z</dcterms:modified>
</cp:coreProperties>
</file>